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1" r:id="rId5"/>
    <p:sldId id="279" r:id="rId6"/>
    <p:sldId id="267" r:id="rId7"/>
    <p:sldId id="273" r:id="rId8"/>
    <p:sldId id="274" r:id="rId9"/>
    <p:sldId id="266" r:id="rId10"/>
    <p:sldId id="280" r:id="rId11"/>
    <p:sldId id="281" r:id="rId12"/>
    <p:sldId id="276" r:id="rId13"/>
    <p:sldId id="278" r:id="rId14"/>
    <p:sldId id="272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>
      <p:cViewPr varScale="1">
        <p:scale>
          <a:sx n="63" d="100"/>
          <a:sy n="63" d="100"/>
        </p:scale>
        <p:origin x="796" y="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4EB680-B0AD-488D-98C8-E790AE0C9556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DF5A24-ECAE-4F71-AD96-E2F17888E1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5804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DF5A24-ECAE-4F71-AD96-E2F17888E1A1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5970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0E0396-2A2E-7FF5-E91E-7E296F0637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8754F3D-B521-D15E-78D7-1E266D619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54D793-1E94-8290-944C-347098D67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E94B43-D966-2B40-1D42-9E22DE7AD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23FFE2-8CFB-E1E3-93AB-7128551CE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989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96F48E-F7F8-95EC-9BEA-68B9CB055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EF7E843-32A2-8A0F-7309-CECD200595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5225DC-40DC-5F8B-C3EC-BD3B37772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8EA19C9-84EB-85FD-221E-074A501A9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ABEEF2-DB66-539A-FAC6-7632AD1ED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269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AC5E46A-2EAA-9F34-8CFD-70111B9707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ED3BB86-C522-88C6-1530-2D13037BEB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4FCD181-7CA5-725E-677C-F9302FEF5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E4E3B7-A1A1-ABCC-DAC5-B1A8A5007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E6334C-B3F1-E37F-265D-815F7C989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116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396AB8-2BCD-2EDB-D899-8E0170B49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7C28FE-C84B-557B-D915-386484C00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557E70-4455-B4CD-96CC-C4621773C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06D4433-8E49-CDEC-43CE-907295723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D49B9E3-2FB7-3AD3-3B10-7A8613B5B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9522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5597E4-321A-F434-C4F1-FF0B7F9A6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848391A-546B-F0D3-57F7-CF756946E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EFACCB-9260-AD17-8BED-EDAFBFEB5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D33B55-60E4-7CF2-5F4B-54429D91A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49E1D2-1888-8012-A16D-3D280B307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1242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2AE05C-5D02-1D97-05EC-8BCFDA6BF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950F79-D2A0-93A2-FACB-64596888DB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B6C4B10-BB68-E091-DA65-8234105CBF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2F4242E-4685-F0CE-CE03-3959162EA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F329885-CCA2-F13C-1406-C41D6CF29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11E8C18-D58E-B7E6-517A-EE3DD693F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8207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070A47-0690-48C6-10CB-B7211DC26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DFE17F2-6EAF-3088-536E-C2F52C2E0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8FD4858-5CD8-8DE7-ED60-31BB73FB0E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53BC079-B135-5B30-55AD-475E1FD30E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138B948-7DA5-4172-5F99-F193065233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673BA64-1ED9-0E0D-ABF0-33AE3EBB0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02312B1-1070-1C6A-213C-A4EE24DC2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3CC80B3-8ADC-5268-FD17-4C4859A1A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0826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D216F9-2002-06B3-FAD4-C07CF707B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6C09BE0-C47A-F4B0-2261-80B71A272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8DE695-0342-91E4-D978-154942AF7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6066303-7194-FF6A-30E8-E8B783DE8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2112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183D785-91BD-FB35-C31C-3A1DFA6E5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1CBFC22-50E3-3FF4-74C5-FA88E80E3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B34CE9E-1B03-1ADB-45CC-89F9A52E4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6464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6E336F-153A-5C98-EC04-2AA6831A1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0A1B8C-1251-1BD1-A595-803FECE29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04BF2A-C3E1-EBD9-CF5C-FE87E9B4C6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742EF63-D116-A1DB-4ABF-89FF144C2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C86DAB4-6930-21F0-0D98-F0089885D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33411E8-7B6F-BA13-4348-988A3311E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2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F38B99-E6AF-06D2-33BA-25EC2D3B2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79D098C-0866-6D32-9E7E-721D5C6EE1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043D35-D67D-166B-20B2-603D9FBEF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D9371F3-4BAB-8337-E5C7-A36FF0EDC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150E303-5D94-D180-FAC9-EC4202821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C5C08E6-2CD7-0158-F2BE-946DCB06E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1853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FBC679-1267-BEEF-3526-C12C71205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B7C1FDE-53ED-8FDD-1410-6913726E2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C11985-9F08-AD9B-0506-A7B898A8B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D4B62B-2C90-469A-B014-7E5C8B309BC5}" type="datetimeFigureOut">
              <a:rPr lang="ru-RU" smtClean="0"/>
              <a:t>26.01.2026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932FE7-0D4C-4B73-13E7-8BDD6D9FFF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C19708B-0B0E-AA2C-17E7-9BDD4562F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203483-759A-405F-BFB1-557686311A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872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4CEB69-FDD4-BA56-F99F-A35C06844F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0012"/>
            <a:ext cx="9144000" cy="2387600"/>
          </a:xfrm>
        </p:spPr>
        <p:txBody>
          <a:bodyPr/>
          <a:lstStyle/>
          <a:p>
            <a:r>
              <a:rPr lang="ru-RU" dirty="0"/>
              <a:t>Подземелье авантюристов</a:t>
            </a:r>
            <a:endParaRPr lang="ru-RU" b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3320283-179B-C52D-611D-3464E35F84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5139" y="4907756"/>
            <a:ext cx="4504805" cy="1655762"/>
          </a:xfrm>
        </p:spPr>
        <p:txBody>
          <a:bodyPr>
            <a:normAutofit/>
          </a:bodyPr>
          <a:lstStyle/>
          <a:p>
            <a:pPr algn="l"/>
            <a:r>
              <a:rPr lang="ru-RU" sz="1800" b="1" dirty="0"/>
              <a:t>Автор:</a:t>
            </a:r>
            <a:r>
              <a:rPr lang="ru-RU" sz="1800" dirty="0"/>
              <a:t> Романовская Александра Егоровна</a:t>
            </a:r>
          </a:p>
          <a:p>
            <a:pPr algn="l"/>
            <a:r>
              <a:rPr lang="ru-RU" sz="1800" b="1" dirty="0"/>
              <a:t>Руководитель:</a:t>
            </a:r>
            <a:r>
              <a:rPr lang="ru-RU" sz="1800" dirty="0"/>
              <a:t> Пастухов Олег Андреевич</a:t>
            </a:r>
          </a:p>
          <a:p>
            <a:pPr algn="l"/>
            <a:r>
              <a:rPr lang="ru-RU" sz="1800" b="1" dirty="0"/>
              <a:t>Год:</a:t>
            </a:r>
            <a:r>
              <a:rPr lang="ru-RU" sz="1800" dirty="0"/>
              <a:t> 2025</a:t>
            </a:r>
          </a:p>
          <a:p>
            <a:pPr algn="r"/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759766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C1457F-6E81-3F08-AABD-BF90AF061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679EBBA-68D2-1624-F132-B299DE78E273}"/>
              </a:ext>
            </a:extLst>
          </p:cNvPr>
          <p:cNvSpPr txBox="1"/>
          <p:nvPr/>
        </p:nvSpPr>
        <p:spPr>
          <a:xfrm>
            <a:off x="414388" y="420813"/>
            <a:ext cx="60951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Окна победы, поражения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1920684-3FCD-14A0-B450-2BC4A6EB4D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581" t="8029" r="22057" b="8582"/>
          <a:stretch>
            <a:fillRect/>
          </a:stretch>
        </p:blipFill>
        <p:spPr>
          <a:xfrm>
            <a:off x="414388" y="1784356"/>
            <a:ext cx="6185963" cy="46528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4C3FB3-8694-436E-CD57-16F909B2B4BC}"/>
              </a:ext>
            </a:extLst>
          </p:cNvPr>
          <p:cNvSpPr txBox="1"/>
          <p:nvPr/>
        </p:nvSpPr>
        <p:spPr>
          <a:xfrm>
            <a:off x="353635" y="1290596"/>
            <a:ext cx="60951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/>
              <a:t>Окно победы первого уровня</a:t>
            </a:r>
          </a:p>
        </p:txBody>
      </p:sp>
    </p:spTree>
    <p:extLst>
      <p:ext uri="{BB962C8B-B14F-4D97-AF65-F5344CB8AC3E}">
        <p14:creationId xmlns:p14="http://schemas.microsoft.com/office/powerpoint/2010/main" val="2834507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1F5DA-448C-A062-E0CF-3B06BC7E8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8B394E6-9C05-271F-D8F2-98BB1B542CFC}"/>
              </a:ext>
            </a:extLst>
          </p:cNvPr>
          <p:cNvSpPr txBox="1"/>
          <p:nvPr/>
        </p:nvSpPr>
        <p:spPr>
          <a:xfrm>
            <a:off x="414388" y="420813"/>
            <a:ext cx="60951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Окна победы, поражения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32CE4B-439E-616C-67BD-099024888138}"/>
              </a:ext>
            </a:extLst>
          </p:cNvPr>
          <p:cNvSpPr txBox="1"/>
          <p:nvPr/>
        </p:nvSpPr>
        <p:spPr>
          <a:xfrm>
            <a:off x="353635" y="1290596"/>
            <a:ext cx="60951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/>
              <a:t>Окно победы второго уровня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B40D134-6797-5236-D984-9ECEC375FA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02" t="8103" r="35027" b="9465"/>
          <a:stretch>
            <a:fillRect/>
          </a:stretch>
        </p:blipFill>
        <p:spPr>
          <a:xfrm>
            <a:off x="6285588" y="1800327"/>
            <a:ext cx="5705511" cy="42619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D6842F-0F25-D869-819A-CA10EB6D47AD}"/>
              </a:ext>
            </a:extLst>
          </p:cNvPr>
          <p:cNvSpPr txBox="1"/>
          <p:nvPr/>
        </p:nvSpPr>
        <p:spPr>
          <a:xfrm>
            <a:off x="6285588" y="1290596"/>
            <a:ext cx="60951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1" dirty="0"/>
              <a:t>Окно поражения второго уровня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1D6F8DD-B713-AB24-7A3B-3F931095014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820" t="7513" r="27859" b="9834"/>
          <a:stretch>
            <a:fillRect/>
          </a:stretch>
        </p:blipFill>
        <p:spPr>
          <a:xfrm>
            <a:off x="200902" y="1800328"/>
            <a:ext cx="5705512" cy="425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525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9F5886-AD7E-855F-935D-3777A8D802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10539-C265-A09D-4C98-8C8B083A42EA}"/>
              </a:ext>
            </a:extLst>
          </p:cNvPr>
          <p:cNvSpPr txBox="1"/>
          <p:nvPr/>
        </p:nvSpPr>
        <p:spPr>
          <a:xfrm>
            <a:off x="274151" y="1123149"/>
            <a:ext cx="64596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600"/>
              </a:spcAft>
              <a:buNone/>
            </a:pPr>
            <a:endParaRPr lang="ru-RU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90E9DE-0C01-7048-B14F-0588187D94F1}"/>
              </a:ext>
            </a:extLst>
          </p:cNvPr>
          <p:cNvSpPr txBox="1"/>
          <p:nvPr/>
        </p:nvSpPr>
        <p:spPr>
          <a:xfrm>
            <a:off x="274151" y="599929"/>
            <a:ext cx="109322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ru-RU" sz="2800" b="1" dirty="0">
                <a:solidFill>
                  <a:srgbClr val="0F1115"/>
                </a:solidFill>
              </a:rPr>
              <a:t>  </a:t>
            </a:r>
            <a:r>
              <a:rPr lang="ru-RU" sz="2800" b="1" dirty="0"/>
              <a:t>Система рекордов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77E614D-4804-2249-4BF1-0E79BE122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321" y="798053"/>
            <a:ext cx="4477214" cy="546001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F5945B8-0E29-92F3-FB01-A52B4B1C36CC}"/>
              </a:ext>
            </a:extLst>
          </p:cNvPr>
          <p:cNvSpPr txBox="1"/>
          <p:nvPr/>
        </p:nvSpPr>
        <p:spPr>
          <a:xfrm>
            <a:off x="420573" y="1604193"/>
            <a:ext cx="609515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Рекорды сохраняются в файл JSON</a:t>
            </a:r>
          </a:p>
          <a:p>
            <a:r>
              <a:rPr lang="ru-RU" sz="2000" dirty="0"/>
              <a:t>Учитываются: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000" dirty="0"/>
              <a:t>Монеты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000" dirty="0"/>
              <a:t>Алмазы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000" dirty="0"/>
              <a:t>Спасённые персонажи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000" dirty="0"/>
              <a:t>Время прохождения</a:t>
            </a:r>
          </a:p>
          <a:p>
            <a:r>
              <a:rPr lang="ru-RU" sz="2000" dirty="0"/>
              <a:t>Сравнение с предыдущими результатами и обновление рекорда.</a:t>
            </a:r>
          </a:p>
        </p:txBody>
      </p:sp>
    </p:spTree>
    <p:extLst>
      <p:ext uri="{BB962C8B-B14F-4D97-AF65-F5344CB8AC3E}">
        <p14:creationId xmlns:p14="http://schemas.microsoft.com/office/powerpoint/2010/main" val="1603574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26219-5D00-694A-9C14-94ED881536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825898-B1D0-9103-B861-CAC9ECDC00E1}"/>
              </a:ext>
            </a:extLst>
          </p:cNvPr>
          <p:cNvSpPr txBox="1"/>
          <p:nvPr/>
        </p:nvSpPr>
        <p:spPr>
          <a:xfrm>
            <a:off x="178164" y="1123149"/>
            <a:ext cx="64596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600"/>
              </a:spcAft>
              <a:buNone/>
            </a:pPr>
            <a:endParaRPr lang="ru-RU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B06670-05BF-FD0D-5E14-8F0B71C7F37E}"/>
              </a:ext>
            </a:extLst>
          </p:cNvPr>
          <p:cNvSpPr txBox="1"/>
          <p:nvPr/>
        </p:nvSpPr>
        <p:spPr>
          <a:xfrm>
            <a:off x="274151" y="521006"/>
            <a:ext cx="109322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ru-RU" sz="2800" b="1" dirty="0">
                <a:solidFill>
                  <a:srgbClr val="0F1115"/>
                </a:solidFill>
              </a:rPr>
              <a:t>  </a:t>
            </a:r>
            <a:r>
              <a:rPr lang="ru-RU" sz="2800" b="1" dirty="0"/>
              <a:t>Итог по критериям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553A756D-CC8C-760A-3441-692AC6FBF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151" y="1123149"/>
            <a:ext cx="9517029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Качество кода: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соблюдено, ООП, структура по классам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Технологии: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Python, </a:t>
            </a:r>
            <a:r>
              <a:rPr kumimoji="0" lang="ru-RU" altLang="ru-RU" sz="1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Arcade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JSON, спрайты, звук, частицы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Объём кода: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&gt;500 строк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Чистота кода: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соблюдены стандарты PEP8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Качество проектирования: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логическое разделение на экраны, объекты, физику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requirements.txt: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присутствует и рабочий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Стартовое окно: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реализован </a:t>
            </a:r>
            <a:r>
              <a:rPr kumimoji="0" lang="ru-RU" altLang="ru-RU" sz="1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StartView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с анимацией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Финальное окно: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реализованы </a:t>
            </a:r>
            <a:r>
              <a:rPr kumimoji="0" lang="ru-RU" altLang="ru-RU" sz="1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WinView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WinLevel2View, </a:t>
            </a:r>
            <a:r>
              <a:rPr kumimoji="0" lang="ru-RU" altLang="ru-RU" sz="1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GameOverView</a:t>
            </a:r>
            <a:endParaRPr kumimoji="0" lang="ru-RU" altLang="ru-RU" sz="1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Подсчет и вывод результатов: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реализован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Спрайты: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все персонажи и объекты представлены спрайтами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collide</a:t>
            </a: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реализованы столкновения со стенами, врагами и предметами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Анимация: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персонажи, монеты, враги, эффекты частиц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Несколько уровней: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2 уровня с разной сложностью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Система частиц: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ru-RU" altLang="ru-RU" sz="1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ParticleSystem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реализована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Звук: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звуковые эффекты и музыка добавлены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Камера: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есть во втором уровне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Физический движок: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гравитация, трение, столкновения реализованы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ru-RU" altLang="ru-RU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Хранение данных:</a:t>
            </a:r>
            <a:r>
              <a:rPr kumimoji="0" lang="ru-RU" altLang="ru-RU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рекорды сохраняются в JSON</a:t>
            </a:r>
          </a:p>
        </p:txBody>
      </p:sp>
    </p:spTree>
    <p:extLst>
      <p:ext uri="{BB962C8B-B14F-4D97-AF65-F5344CB8AC3E}">
        <p14:creationId xmlns:p14="http://schemas.microsoft.com/office/powerpoint/2010/main" val="4280003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0C94FE-2150-695C-DE9D-CC6657C92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F68FFE-1C92-3503-0D65-318E12E83E48}"/>
              </a:ext>
            </a:extLst>
          </p:cNvPr>
          <p:cNvSpPr txBox="1"/>
          <p:nvPr/>
        </p:nvSpPr>
        <p:spPr>
          <a:xfrm>
            <a:off x="2411689" y="2624997"/>
            <a:ext cx="7607162" cy="1036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ru-RU" sz="6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752767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C7F4BF5-65A5-DA3E-C8C5-B7D5FBE15527}"/>
              </a:ext>
            </a:extLst>
          </p:cNvPr>
          <p:cNvSpPr txBox="1"/>
          <p:nvPr/>
        </p:nvSpPr>
        <p:spPr>
          <a:xfrm>
            <a:off x="910611" y="1193222"/>
            <a:ext cx="6095158" cy="4199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ru-RU" sz="2000" b="1" dirty="0"/>
              <a:t>Актуальность проекта</a:t>
            </a:r>
            <a:endParaRPr lang="ru-RU" sz="2000" dirty="0"/>
          </a:p>
          <a:p>
            <a:pPr>
              <a:lnSpc>
                <a:spcPct val="150000"/>
              </a:lnSpc>
              <a:buNone/>
            </a:pPr>
            <a:r>
              <a:rPr lang="ru-RU" sz="2000" dirty="0"/>
              <a:t>Игра позволяет: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Освоить основы программирования и графики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Развивать логическое мышление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Изучить игровые механики 2D-платформеров</a:t>
            </a:r>
          </a:p>
          <a:p>
            <a:pPr>
              <a:lnSpc>
                <a:spcPct val="150000"/>
              </a:lnSpc>
              <a:buNone/>
            </a:pPr>
            <a:r>
              <a:rPr lang="ru-RU" sz="2000" b="1" dirty="0"/>
              <a:t>Целевая аудитория:</a:t>
            </a:r>
            <a:endParaRPr lang="ru-RU" sz="20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Начинающие разработчики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Любители 2D-игр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Студенты и школьники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6AEF10F-43AB-DD10-9A64-F4C217EB3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6740" y="1849006"/>
            <a:ext cx="1946474" cy="259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674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69E28-4F35-7149-1A87-4202D87F8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881375-23A3-959D-D959-77CDA8316FC9}"/>
              </a:ext>
            </a:extLst>
          </p:cNvPr>
          <p:cNvSpPr txBox="1"/>
          <p:nvPr/>
        </p:nvSpPr>
        <p:spPr>
          <a:xfrm>
            <a:off x="274151" y="1575875"/>
            <a:ext cx="6459610" cy="48485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200"/>
              </a:spcBef>
              <a:spcAft>
                <a:spcPts val="600"/>
              </a:spcAft>
              <a:buNone/>
            </a:pPr>
            <a:endParaRPr lang="ru-RU" sz="800" b="1" i="0" dirty="0">
              <a:solidFill>
                <a:srgbClr val="0F1115"/>
              </a:solidFill>
              <a:effectLst/>
            </a:endParaRPr>
          </a:p>
          <a:p>
            <a:pPr algn="l">
              <a:spcBef>
                <a:spcPts val="450"/>
              </a:spcBef>
              <a:spcAft>
                <a:spcPts val="600"/>
              </a:spcAft>
            </a:pPr>
            <a:r>
              <a:rPr lang="ru-RU" sz="2000" b="1" i="0" dirty="0">
                <a:solidFill>
                  <a:srgbClr val="0F1115"/>
                </a:solidFill>
                <a:effectLst/>
              </a:rPr>
              <a:t>Задачи: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Освоить библиотеку </a:t>
            </a:r>
            <a:r>
              <a:rPr lang="ru-RU" sz="2000" dirty="0" err="1"/>
              <a:t>Arcade</a:t>
            </a:r>
            <a:endParaRPr lang="ru-RU" sz="20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Хранение рекордов в JSON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Создать спрайты и анимации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Реализовать движение, прыжки, врагов и ловушки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Сделать несколько уровней с камерой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Создать удобный интерфейс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Подсчет и вывод результатов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Визуальные эффекты и частицы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Звуковое сопровождение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E662FA4-3342-DA62-77A7-2CF50F2FD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02854"/>
            <a:ext cx="6063515" cy="40552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A4542FE-51EF-C21A-C7E2-84463D446BF7}"/>
              </a:ext>
            </a:extLst>
          </p:cNvPr>
          <p:cNvSpPr txBox="1"/>
          <p:nvPr/>
        </p:nvSpPr>
        <p:spPr>
          <a:xfrm>
            <a:off x="274151" y="599929"/>
            <a:ext cx="10932218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ru-RU" sz="2800" b="1" dirty="0">
                <a:solidFill>
                  <a:srgbClr val="0F1115"/>
                </a:solidFill>
              </a:rPr>
              <a:t>     Цель и задачи</a:t>
            </a:r>
            <a:r>
              <a:rPr lang="en-US" sz="2800" b="1" dirty="0">
                <a:solidFill>
                  <a:srgbClr val="0F1115"/>
                </a:solidFill>
              </a:rPr>
              <a:t> </a:t>
            </a:r>
            <a:r>
              <a:rPr lang="ru-RU" sz="2800" b="1" dirty="0">
                <a:solidFill>
                  <a:srgbClr val="0F1115"/>
                </a:solidFill>
              </a:rPr>
              <a:t>проекта</a:t>
            </a:r>
            <a:endParaRPr lang="ru-RU" sz="2800" b="1" i="0" dirty="0">
              <a:solidFill>
                <a:srgbClr val="0F1115"/>
              </a:solidFill>
              <a:effectLst/>
            </a:endParaRPr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ru-RU" sz="2000" b="1" i="0" dirty="0">
                <a:solidFill>
                  <a:srgbClr val="0F1115"/>
                </a:solidFill>
                <a:effectLst/>
              </a:rPr>
              <a:t>Цель:</a:t>
            </a:r>
            <a:r>
              <a:rPr lang="ru-RU" sz="2000" b="0" i="0" dirty="0">
                <a:solidFill>
                  <a:srgbClr val="0F1115"/>
                </a:solidFill>
                <a:effectLst/>
              </a:rPr>
              <a:t> </a:t>
            </a:r>
            <a:r>
              <a:rPr lang="ru-RU" sz="2000" dirty="0"/>
              <a:t>Разработка 2D компьютерной игры на языке Python с использованием библиотеки </a:t>
            </a:r>
            <a:r>
              <a:rPr lang="ru-RU" sz="2000" dirty="0" err="1"/>
              <a:t>Arcade</a:t>
            </a:r>
            <a:r>
              <a:rPr lang="ru-RU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2812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0E88631-6447-6E56-22E1-210661F0A731}"/>
              </a:ext>
            </a:extLst>
          </p:cNvPr>
          <p:cNvSpPr txBox="1"/>
          <p:nvPr/>
        </p:nvSpPr>
        <p:spPr>
          <a:xfrm>
            <a:off x="411265" y="697040"/>
            <a:ext cx="60951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i="0" dirty="0">
                <a:solidFill>
                  <a:srgbClr val="0F1115"/>
                </a:solidFill>
                <a:effectLst/>
              </a:rPr>
              <a:t>   Архитектура приложения</a:t>
            </a:r>
            <a:endParaRPr lang="ru-RU" sz="2800" b="1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198AA28-650C-DB88-D3D8-E120B735C6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650" y="1854061"/>
            <a:ext cx="8670403" cy="41324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9D0CDB-4BF1-DEBC-A8F5-0DAD3A167A27}"/>
              </a:ext>
            </a:extLst>
          </p:cNvPr>
          <p:cNvSpPr txBox="1"/>
          <p:nvPr/>
        </p:nvSpPr>
        <p:spPr>
          <a:xfrm>
            <a:off x="262702" y="1765855"/>
            <a:ext cx="6095158" cy="3737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ru-RU" sz="2000" b="1" dirty="0"/>
              <a:t>Общая структура игры</a:t>
            </a:r>
          </a:p>
          <a:p>
            <a:pPr>
              <a:lnSpc>
                <a:spcPct val="150000"/>
              </a:lnSpc>
              <a:buNone/>
            </a:pPr>
            <a:r>
              <a:rPr lang="ru-RU" sz="2000" dirty="0"/>
              <a:t>Игра состоит из следующих компонентов: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Стартовый экран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Выбор персонажа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Выбор уровня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Игровой процесс (2 уровня)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Экраны победы и проигрыша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Система рекордов</a:t>
            </a:r>
          </a:p>
        </p:txBody>
      </p:sp>
    </p:spTree>
    <p:extLst>
      <p:ext uri="{BB962C8B-B14F-4D97-AF65-F5344CB8AC3E}">
        <p14:creationId xmlns:p14="http://schemas.microsoft.com/office/powerpoint/2010/main" val="2338309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224188-6E27-18C5-985C-886C9BCDA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5094173-460B-C8E1-80B8-3A7927B54DBC}"/>
              </a:ext>
            </a:extLst>
          </p:cNvPr>
          <p:cNvSpPr txBox="1"/>
          <p:nvPr/>
        </p:nvSpPr>
        <p:spPr>
          <a:xfrm>
            <a:off x="505193" y="420813"/>
            <a:ext cx="60951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Окна игры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DF6906E-799E-C92F-D3F3-2E1BC7DE7B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953" t="8398" r="21934" b="9318"/>
          <a:stretch>
            <a:fillRect/>
          </a:stretch>
        </p:blipFill>
        <p:spPr>
          <a:xfrm>
            <a:off x="949764" y="1333712"/>
            <a:ext cx="5840035" cy="435178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5DD172-8BB8-10FF-8052-B56F5F5C7D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663" t="8324" r="22266" b="8877"/>
          <a:stretch>
            <a:fillRect/>
          </a:stretch>
        </p:blipFill>
        <p:spPr>
          <a:xfrm>
            <a:off x="7652291" y="293014"/>
            <a:ext cx="3979151" cy="298569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A729398-91AD-D4F6-E0E3-22C6A17648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580" t="8250" r="22224" b="8730"/>
          <a:stretch>
            <a:fillRect/>
          </a:stretch>
        </p:blipFill>
        <p:spPr>
          <a:xfrm>
            <a:off x="7652291" y="3429000"/>
            <a:ext cx="3976507" cy="2985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240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221DBC2-913A-D308-4C29-DF919BC91427}"/>
              </a:ext>
            </a:extLst>
          </p:cNvPr>
          <p:cNvSpPr txBox="1"/>
          <p:nvPr/>
        </p:nvSpPr>
        <p:spPr>
          <a:xfrm>
            <a:off x="294276" y="891256"/>
            <a:ext cx="6095158" cy="350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ts val="1650"/>
              </a:lnSpc>
            </a:pPr>
            <a:r>
              <a:rPr lang="ru-RU" sz="2800" b="1" dirty="0"/>
              <a:t>Первый уровень</a:t>
            </a:r>
            <a:endParaRPr lang="ru-RU" sz="2800" b="1" dirty="0">
              <a:solidFill>
                <a:srgbClr val="0F1115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49E3C-0385-328C-A866-8031CDCF7B76}"/>
              </a:ext>
            </a:extLst>
          </p:cNvPr>
          <p:cNvSpPr txBox="1"/>
          <p:nvPr/>
        </p:nvSpPr>
        <p:spPr>
          <a:xfrm>
            <a:off x="294276" y="1365894"/>
            <a:ext cx="4313089" cy="2814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ru-RU" sz="2000" b="1" dirty="0"/>
              <a:t>Особенности уровня 1: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Простой платформер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Отсутствие камеры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Сбор монет и ключа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Выход через дверь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Подсчёт времени прохождения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79CF410-FDEF-9CE2-E526-9C0B8C4009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837" t="8472" r="16174" b="8582"/>
          <a:stretch>
            <a:fillRect/>
          </a:stretch>
        </p:blipFill>
        <p:spPr>
          <a:xfrm>
            <a:off x="4764853" y="1241865"/>
            <a:ext cx="6859648" cy="516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680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48265-DFAC-FA52-D78E-73328A1C9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3E83D3F-495B-74E2-5C28-E3763E008284}"/>
              </a:ext>
            </a:extLst>
          </p:cNvPr>
          <p:cNvSpPr txBox="1"/>
          <p:nvPr/>
        </p:nvSpPr>
        <p:spPr>
          <a:xfrm>
            <a:off x="404154" y="567319"/>
            <a:ext cx="60951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Карта первого уровня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4F3096-B09B-DB45-49A5-349686AA5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24" y="2259979"/>
            <a:ext cx="4839747" cy="233804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4720127-C913-21D9-7E39-FD21C5D39B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307" r="28605"/>
          <a:stretch>
            <a:fillRect/>
          </a:stretch>
        </p:blipFill>
        <p:spPr>
          <a:xfrm>
            <a:off x="5163011" y="1844959"/>
            <a:ext cx="6840383" cy="370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045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959C2C-0EB8-42CE-6632-8E06488C4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40E7145-594F-66D4-F1B1-E1477ED69474}"/>
              </a:ext>
            </a:extLst>
          </p:cNvPr>
          <p:cNvSpPr txBox="1"/>
          <p:nvPr/>
        </p:nvSpPr>
        <p:spPr>
          <a:xfrm>
            <a:off x="294276" y="891256"/>
            <a:ext cx="6095158" cy="350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>
              <a:lnSpc>
                <a:spcPts val="1650"/>
              </a:lnSpc>
            </a:pPr>
            <a:r>
              <a:rPr lang="ru-RU" sz="2800" b="1" dirty="0"/>
              <a:t>Второй уровень</a:t>
            </a:r>
            <a:endParaRPr lang="ru-RU" sz="2800" b="1" dirty="0">
              <a:solidFill>
                <a:srgbClr val="0F1115"/>
              </a:solidFill>
              <a:effectLst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5CF43D-0A28-BFB8-57C1-3DE85A50FA4B}"/>
              </a:ext>
            </a:extLst>
          </p:cNvPr>
          <p:cNvSpPr txBox="1"/>
          <p:nvPr/>
        </p:nvSpPr>
        <p:spPr>
          <a:xfrm>
            <a:off x="349848" y="1714478"/>
            <a:ext cx="4313089" cy="3737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ru-RU" sz="2000" b="1" dirty="0"/>
              <a:t>Особенности уровня 2: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Увеличенная карта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Камера, следующая за игроком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Враги (мышь и лягушка)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Ловушки (шипы, бомбы)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Здоровье персонажа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Расширенная статистика</a:t>
            </a:r>
          </a:p>
          <a:p>
            <a:pPr>
              <a:lnSpc>
                <a:spcPct val="150000"/>
              </a:lnSpc>
              <a:buNone/>
            </a:pPr>
            <a:endParaRPr lang="ru-RU" sz="2000" b="1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2EA945-D5A3-C90F-74B9-D12B78862E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16" t="11860" r="32915" b="6740"/>
          <a:stretch>
            <a:fillRect/>
          </a:stretch>
        </p:blipFill>
        <p:spPr>
          <a:xfrm>
            <a:off x="5475393" y="2447253"/>
            <a:ext cx="5720146" cy="418593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5A2689C-61C6-EE61-1557-266C9ED1F9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486" t="10799" r="22217" b="6867"/>
          <a:stretch>
            <a:fillRect/>
          </a:stretch>
        </p:blipFill>
        <p:spPr>
          <a:xfrm>
            <a:off x="5477539" y="840737"/>
            <a:ext cx="5718000" cy="425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45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1D8CC-81FD-90E0-9EF1-37821B380A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87EEB9D-302D-89DB-BFC0-F5EEAAA835BD}"/>
              </a:ext>
            </a:extLst>
          </p:cNvPr>
          <p:cNvSpPr txBox="1"/>
          <p:nvPr/>
        </p:nvSpPr>
        <p:spPr>
          <a:xfrm>
            <a:off x="404154" y="567319"/>
            <a:ext cx="609515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Карта второго уровня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3A8F4D2-D5AF-2737-5286-135468B134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323" b="5806"/>
          <a:stretch>
            <a:fillRect/>
          </a:stretch>
        </p:blipFill>
        <p:spPr>
          <a:xfrm>
            <a:off x="5921531" y="1090539"/>
            <a:ext cx="5967353" cy="481408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F04DAD7-B698-2948-8A81-991CBD9D8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751" y="1090539"/>
            <a:ext cx="4870729" cy="500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40541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Трекер растений – уход за зелёными друзьями</Template>
  <TotalTime>65</TotalTime>
  <Words>385</Words>
  <Application>Microsoft Office PowerPoint</Application>
  <PresentationFormat>Широкоэкранный</PresentationFormat>
  <Paragraphs>87</Paragraphs>
  <Slides>14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Тема Office</vt:lpstr>
      <vt:lpstr>Подземелье авантюристов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Александра Романовская</dc:creator>
  <cp:lastModifiedBy>Александра Романовская</cp:lastModifiedBy>
  <cp:revision>2</cp:revision>
  <dcterms:created xsi:type="dcterms:W3CDTF">2026-01-26T19:52:57Z</dcterms:created>
  <dcterms:modified xsi:type="dcterms:W3CDTF">2026-01-26T20:58:20Z</dcterms:modified>
</cp:coreProperties>
</file>

<file path=docProps/thumbnail.jpeg>
</file>